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57" r:id="rId5"/>
    <p:sldId id="264" r:id="rId6"/>
    <p:sldId id="265" r:id="rId7"/>
    <p:sldId id="259" r:id="rId8"/>
    <p:sldId id="260" r:id="rId9"/>
    <p:sldId id="262" r:id="rId10"/>
    <p:sldId id="263" r:id="rId1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8" d="100"/>
          <a:sy n="88" d="100"/>
        </p:scale>
        <p:origin x="26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E11AE-0AAF-4F2B-93A7-9CFE6696C468}" type="datetimeFigureOut">
              <a:rPr lang="uk-UA" smtClean="0"/>
              <a:t>09.07.2020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93B3-4A1F-4D33-9B49-699B079F33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8312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E11AE-0AAF-4F2B-93A7-9CFE6696C468}" type="datetimeFigureOut">
              <a:rPr lang="uk-UA" smtClean="0"/>
              <a:t>09.07.2020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93B3-4A1F-4D33-9B49-699B079F33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6659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E11AE-0AAF-4F2B-93A7-9CFE6696C468}" type="datetimeFigureOut">
              <a:rPr lang="uk-UA" smtClean="0"/>
              <a:t>09.07.2020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93B3-4A1F-4D33-9B49-699B079F33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608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E11AE-0AAF-4F2B-93A7-9CFE6696C468}" type="datetimeFigureOut">
              <a:rPr lang="uk-UA" smtClean="0"/>
              <a:t>09.07.2020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93B3-4A1F-4D33-9B49-699B079F33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3445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E11AE-0AAF-4F2B-93A7-9CFE6696C468}" type="datetimeFigureOut">
              <a:rPr lang="uk-UA" smtClean="0"/>
              <a:t>09.07.2020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93B3-4A1F-4D33-9B49-699B079F33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2451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E11AE-0AAF-4F2B-93A7-9CFE6696C468}" type="datetimeFigureOut">
              <a:rPr lang="uk-UA" smtClean="0"/>
              <a:t>09.07.2020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93B3-4A1F-4D33-9B49-699B079F33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3264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E11AE-0AAF-4F2B-93A7-9CFE6696C468}" type="datetimeFigureOut">
              <a:rPr lang="uk-UA" smtClean="0"/>
              <a:t>09.07.2020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93B3-4A1F-4D33-9B49-699B079F33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9230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E11AE-0AAF-4F2B-93A7-9CFE6696C468}" type="datetimeFigureOut">
              <a:rPr lang="uk-UA" smtClean="0"/>
              <a:t>09.07.2020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93B3-4A1F-4D33-9B49-699B079F33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58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E11AE-0AAF-4F2B-93A7-9CFE6696C468}" type="datetimeFigureOut">
              <a:rPr lang="uk-UA" smtClean="0"/>
              <a:t>09.07.2020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93B3-4A1F-4D33-9B49-699B079F33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3162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E11AE-0AAF-4F2B-93A7-9CFE6696C468}" type="datetimeFigureOut">
              <a:rPr lang="uk-UA" smtClean="0"/>
              <a:t>09.07.2020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93B3-4A1F-4D33-9B49-699B079F33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6004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E11AE-0AAF-4F2B-93A7-9CFE6696C468}" type="datetimeFigureOut">
              <a:rPr lang="uk-UA" smtClean="0"/>
              <a:t>09.07.2020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093B3-4A1F-4D33-9B49-699B079F33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394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E11AE-0AAF-4F2B-93A7-9CFE6696C468}" type="datetimeFigureOut">
              <a:rPr lang="uk-UA" smtClean="0"/>
              <a:t>09.07.2020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093B3-4A1F-4D33-9B49-699B079F338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8830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gif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18267" y="570697"/>
            <a:ext cx="9144000" cy="2387600"/>
          </a:xfrm>
        </p:spPr>
        <p:txBody>
          <a:bodyPr/>
          <a:lstStyle/>
          <a:p>
            <a:r>
              <a:rPr lang="pl-PL" dirty="0" smtClean="0">
                <a:solidFill>
                  <a:schemeClr val="bg2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1LMDH „TROP”</a:t>
            </a:r>
            <a:endParaRPr lang="uk-UA" dirty="0">
              <a:solidFill>
                <a:schemeClr val="bg2"/>
              </a:solidFill>
              <a:cs typeface="FrankRuehl" panose="020E0503060101010101" pitchFamily="34" charset="-79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804" y="3901786"/>
            <a:ext cx="2489201" cy="24892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68901" y="2958297"/>
            <a:ext cx="6891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 smtClean="0">
                <a:solidFill>
                  <a:schemeClr val="bg2"/>
                </a:solidFill>
              </a:rPr>
              <a:t>Im.Andrzeja  Małkowskiego</a:t>
            </a:r>
            <a:endParaRPr lang="uk-UA" sz="4400" dirty="0">
              <a:solidFill>
                <a:schemeClr val="bg2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40" y="1660461"/>
            <a:ext cx="1371600" cy="1895475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0" y="-13447"/>
            <a:ext cx="12192000" cy="1328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335340" y="145062"/>
            <a:ext cx="11521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Projekt finansowany przez Ministerstwo Edukacji Narodowej w ramach konkursu  „Rodzina polonijna. Współpraca szkół funkcjonujących w systemach oświaty innych państw oraz organizacji społecznych za granicą prowadzących nauczanie języka polskiego, historii, geografii, kultury polskiej oraz innych przedmiotów nauczanych w języku polskim ze szkołami w Polsce</a:t>
            </a:r>
            <a:r>
              <a:rPr lang="pl-PL" sz="800" dirty="0" smtClean="0"/>
              <a:t>”. Projekt z ramienia Krajowego Zarządu SWP koordynuje Podlaski Oddział Stowarzyszenia „Wspólnota Polska” przy wsparciu Ośrodka Doskonalenia Nauczycieli w Olsztynie.</a:t>
            </a:r>
            <a:endParaRPr lang="pl-PL" sz="800" dirty="0"/>
          </a:p>
        </p:txBody>
      </p:sp>
      <p:pic>
        <p:nvPicPr>
          <p:cNvPr id="8" name="Picture 2" descr="http://razemdlaedukacji.org.pl/images/systemowe/ODN-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852" y="558822"/>
            <a:ext cx="1412415" cy="60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24" y="624972"/>
            <a:ext cx="1536840" cy="51783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405" y="466792"/>
            <a:ext cx="2661330" cy="817805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62" y="662635"/>
            <a:ext cx="1510342" cy="47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46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7800" y="2422525"/>
            <a:ext cx="10972800" cy="1844675"/>
          </a:xfrm>
        </p:spPr>
        <p:txBody>
          <a:bodyPr>
            <a:normAutofit/>
          </a:bodyPr>
          <a:lstStyle/>
          <a:p>
            <a:r>
              <a:rPr lang="pl-PL" sz="6600" dirty="0" smtClean="0">
                <a:solidFill>
                  <a:schemeClr val="bg2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Dziękujemy za uwagę!</a:t>
            </a:r>
            <a:endParaRPr lang="uk-UA" sz="6600" dirty="0">
              <a:solidFill>
                <a:schemeClr val="bg2"/>
              </a:solidFill>
              <a:cs typeface="FrankRuehl" panose="020E0503060101010101" pitchFamily="34" charset="-79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71600" cy="18954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019838"/>
            <a:ext cx="2489201" cy="248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683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300" y="16668"/>
            <a:ext cx="10515600" cy="1325563"/>
          </a:xfrm>
        </p:spPr>
        <p:txBody>
          <a:bodyPr/>
          <a:lstStyle/>
          <a:p>
            <a:r>
              <a:rPr lang="pl-PL" dirty="0" smtClean="0">
                <a:solidFill>
                  <a:schemeClr val="bg2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Co to jest Harcerstwo</a:t>
            </a:r>
            <a:r>
              <a:rPr lang="uk-UA" dirty="0" smtClean="0">
                <a:solidFill>
                  <a:schemeClr val="bg2"/>
                </a:solidFill>
                <a:cs typeface="FrankRuehl" panose="020E0503060101010101" pitchFamily="34" charset="-79"/>
              </a:rPr>
              <a:t>?</a:t>
            </a:r>
            <a:endParaRPr lang="uk-UA" dirty="0">
              <a:solidFill>
                <a:schemeClr val="bg2"/>
              </a:solidFill>
              <a:cs typeface="FrankRuehl" panose="020E0503060101010101" pitchFamily="34" charset="-79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300" y="1177131"/>
            <a:ext cx="6921500" cy="4351338"/>
          </a:xfrm>
        </p:spPr>
        <p:txBody>
          <a:bodyPr>
            <a:normAutofit lnSpcReduction="10000"/>
          </a:bodyPr>
          <a:lstStyle/>
          <a:p>
            <a:r>
              <a:rPr lang="pl-PL" b="1" dirty="0"/>
              <a:t>Harcerstwo</a:t>
            </a:r>
            <a:r>
              <a:rPr lang="pl-PL" dirty="0"/>
              <a:t> – polski ruch społeczny i wychowawczy </a:t>
            </a:r>
            <a:r>
              <a:rPr lang="pl-PL" dirty="0" smtClean="0"/>
              <a:t>, </a:t>
            </a:r>
            <a:r>
              <a:rPr lang="pl-PL" dirty="0"/>
              <a:t>będący częścią ruchu skautowego. Oparty na służbie, samodoskonaleniu (pracy nad sobą) i braterstwie</a:t>
            </a:r>
            <a:r>
              <a:rPr lang="pl-PL" dirty="0" smtClean="0"/>
              <a:t>.</a:t>
            </a:r>
          </a:p>
          <a:p>
            <a:r>
              <a:rPr lang="pl-PL" dirty="0"/>
              <a:t>Za rok powstania harcerstwa przyjmuje się </a:t>
            </a:r>
            <a:r>
              <a:rPr lang="pl-PL" dirty="0" smtClean="0"/>
              <a:t>1911, </a:t>
            </a:r>
            <a:r>
              <a:rPr lang="pl-PL" dirty="0"/>
              <a:t>a właściwie okres między 16 września </a:t>
            </a:r>
            <a:r>
              <a:rPr lang="pl-PL" dirty="0" smtClean="0"/>
              <a:t>1910, </a:t>
            </a:r>
            <a:r>
              <a:rPr lang="pl-PL" dirty="0"/>
              <a:t>zaś za symbolicznych założycieli harcerstwa uważa się Andrzeja </a:t>
            </a:r>
            <a:r>
              <a:rPr lang="pl-PL" dirty="0" smtClean="0"/>
              <a:t>Małkowskiego i </a:t>
            </a:r>
            <a:r>
              <a:rPr lang="pl-PL" dirty="0"/>
              <a:t>jego żonę </a:t>
            </a:r>
            <a:r>
              <a:rPr lang="pl-PL" u="sng" dirty="0"/>
              <a:t>Olgę </a:t>
            </a:r>
            <a:r>
              <a:rPr lang="pl-PL" u="sng" dirty="0" smtClean="0"/>
              <a:t>Drahonowską-Małkowska</a:t>
            </a:r>
            <a:r>
              <a:rPr lang="pl-PL" dirty="0" smtClean="0"/>
              <a:t>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594" y="2819399"/>
            <a:ext cx="5186012" cy="30908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6100" y="80168"/>
            <a:ext cx="1371600" cy="18954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4962524"/>
            <a:ext cx="13716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28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-10598"/>
            <a:ext cx="10515600" cy="1325563"/>
          </a:xfrm>
        </p:spPr>
        <p:txBody>
          <a:bodyPr>
            <a:normAutofit/>
          </a:bodyPr>
          <a:lstStyle/>
          <a:p>
            <a:r>
              <a:rPr lang="pl-PL" sz="4800" dirty="0" smtClean="0">
                <a:solidFill>
                  <a:schemeClr val="bg2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Andrzej Małkowski</a:t>
            </a:r>
            <a:endParaRPr lang="uk-UA" sz="4800" dirty="0">
              <a:solidFill>
                <a:schemeClr val="bg2"/>
              </a:solidFill>
              <a:cs typeface="FrankRuehl" panose="020E0503060101010101" pitchFamily="34" charset="-79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006" y="2005144"/>
            <a:ext cx="8644467" cy="3679825"/>
          </a:xfrm>
        </p:spPr>
        <p:txBody>
          <a:bodyPr>
            <a:normAutofit lnSpcReduction="10000"/>
          </a:bodyPr>
          <a:lstStyle/>
          <a:p>
            <a:r>
              <a:rPr lang="pl-PL" sz="3600" dirty="0"/>
              <a:t>Urodził się w rodzinie ziemiańskiej o tradycjach patriotycznych i żołnierskich. Uczył się w Warszawie, Tarnowie, Krakowie i Lwowie, gdzie w 1906 w VI Szkole Realnej uzyskał świadectwo dojrzałości. Był współzałożycielem abstynenckiej organizacji uczniów krakowskich „Młodzież”. </a:t>
            </a:r>
            <a:endParaRPr lang="uk-UA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6" y="1763572"/>
            <a:ext cx="9095856" cy="48961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800" y="4605602"/>
            <a:ext cx="1562100" cy="21587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6" y="-10598"/>
            <a:ext cx="1371600" cy="18954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133" y="984592"/>
            <a:ext cx="2237333" cy="333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9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415925"/>
            <a:ext cx="10515600" cy="1325563"/>
          </a:xfrm>
        </p:spPr>
        <p:txBody>
          <a:bodyPr/>
          <a:lstStyle/>
          <a:p>
            <a:r>
              <a:rPr lang="pl-PL" dirty="0" smtClean="0">
                <a:solidFill>
                  <a:schemeClr val="bg2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Założenie pierwszych drużyn harcerskich</a:t>
            </a:r>
            <a:endParaRPr lang="uk-UA" dirty="0">
              <a:solidFill>
                <a:schemeClr val="bg2"/>
              </a:solidFill>
              <a:cs typeface="FrankRuehl" panose="020E0503060101010101" pitchFamily="34" charset="-79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334" y="1741488"/>
            <a:ext cx="6574366" cy="4351338"/>
          </a:xfrm>
        </p:spPr>
        <p:txBody>
          <a:bodyPr/>
          <a:lstStyle/>
          <a:p>
            <a:r>
              <a:rPr lang="pl-PL" dirty="0"/>
              <a:t>W maju 1911 roku we Lwowie rozkazem Andrzeja Małkowskiego powołane zostały cztery pierwsze polskie drużyny skautowe. Stał się tym samym Lwów kolebką harcerstwa, ruchu który zapisał się złotymi zgłoskami w historii Rzeczypospolitej, zaś sam Małkowski uznany pierwszym polskim skautem.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451" y="2147888"/>
            <a:ext cx="4701264" cy="37647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4" y="4822033"/>
            <a:ext cx="1371600" cy="18954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3400" y="130968"/>
            <a:ext cx="13716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21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100" y="141485"/>
            <a:ext cx="10515600" cy="1325563"/>
          </a:xfrm>
        </p:spPr>
        <p:txBody>
          <a:bodyPr/>
          <a:lstStyle/>
          <a:p>
            <a:r>
              <a:rPr lang="pl-PL" dirty="0" smtClean="0">
                <a:solidFill>
                  <a:schemeClr val="bg2">
                    <a:lumMod val="90000"/>
                  </a:schemeClr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Walka polsko-ukraińska o Lwów</a:t>
            </a:r>
            <a:endParaRPr lang="uk-UA" dirty="0">
              <a:solidFill>
                <a:schemeClr val="bg2">
                  <a:lumMod val="90000"/>
                </a:schemeClr>
              </a:solidFill>
              <a:cs typeface="FrankRuehl" panose="020E0503060101010101" pitchFamily="34" charset="-79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700" y="164206"/>
            <a:ext cx="1371600" cy="18954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0247" y="1370855"/>
            <a:ext cx="61853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Wybuch walk polsko-ukraińskich o Lwów. </a:t>
            </a:r>
            <a:r>
              <a:rPr lang="pl-PL" sz="2400" dirty="0" smtClean="0"/>
              <a:t>W październiku </a:t>
            </a:r>
            <a:r>
              <a:rPr lang="pl-PL" sz="2400" dirty="0"/>
              <a:t>Ukraińcy z Galicji Wschodniej opowiedzieli się za utworzeniem własnego państwa związanego z Austrią. </a:t>
            </a:r>
            <a:r>
              <a:rPr lang="pl-PL" sz="2400" dirty="0" smtClean="0"/>
              <a:t>W </a:t>
            </a:r>
            <a:r>
              <a:rPr lang="pl-PL" sz="2400" dirty="0"/>
              <a:t>nocy na 1 listopada 1918 r. Ukraińcy przejęli władzę we Lwowie. Rankiem zaskoczeni lwowianie zobaczyli na głównych gmachach miasta </a:t>
            </a:r>
            <a:r>
              <a:rPr lang="pl-PL" sz="2400" dirty="0" smtClean="0"/>
              <a:t>niebiesko-żółte </a:t>
            </a:r>
            <a:r>
              <a:rPr lang="pl-PL" sz="2400" dirty="0"/>
              <a:t>flagi ukraińskie. Ludność polska chwyciła za broń. Wezwano do walki wszystkich zdolnych do noszenia broni</a:t>
            </a:r>
            <a:r>
              <a:rPr lang="pl-PL" sz="2400" dirty="0" smtClean="0"/>
              <a:t>:</a:t>
            </a:r>
            <a:r>
              <a:rPr lang="pl-PL" sz="2400" dirty="0"/>
              <a:t> </a:t>
            </a:r>
            <a:r>
              <a:rPr lang="pl-PL" sz="2400" dirty="0" smtClean="0"/>
              <a:t>żołnierzy </a:t>
            </a:r>
            <a:r>
              <a:rPr lang="pl-PL" sz="2400" dirty="0"/>
              <a:t>– Polaków z armii austriackiej, byłych </a:t>
            </a:r>
            <a:r>
              <a:rPr lang="pl-PL" sz="2400" dirty="0" smtClean="0"/>
              <a:t>legionistów</a:t>
            </a:r>
            <a:r>
              <a:rPr lang="pl-PL" sz="2400" dirty="0"/>
              <a:t>, ludność cywilną, harcerzy i uczniów</a:t>
            </a:r>
            <a:endParaRPr lang="uk-UA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527300" y="37404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00" y="2927925"/>
            <a:ext cx="5003800" cy="268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86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1500" y="271260"/>
            <a:ext cx="10515600" cy="1325563"/>
          </a:xfrm>
        </p:spPr>
        <p:txBody>
          <a:bodyPr/>
          <a:lstStyle/>
          <a:p>
            <a:r>
              <a:rPr lang="pl-PL" dirty="0" smtClean="0">
                <a:solidFill>
                  <a:schemeClr val="bg2">
                    <a:lumMod val="90000"/>
                  </a:schemeClr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Zawsze wierny....</a:t>
            </a:r>
            <a:endParaRPr lang="uk-UA" dirty="0">
              <a:solidFill>
                <a:schemeClr val="bg2">
                  <a:lumMod val="90000"/>
                </a:schemeClr>
              </a:solidFill>
              <a:cs typeface="FrankRuehl" panose="020E0503060101010101" pitchFamily="34" charset="-79"/>
            </a:endParaRPr>
          </a:p>
        </p:txBody>
      </p:sp>
      <p:sp>
        <p:nvSpPr>
          <p:cNvPr id="5" name="Объект 4"/>
          <p:cNvSpPr txBox="1">
            <a:spLocks noGrp="1"/>
          </p:cNvSpPr>
          <p:nvPr>
            <p:ph idx="1"/>
          </p:nvPr>
        </p:nvSpPr>
        <p:spPr>
          <a:xfrm>
            <a:off x="876300" y="1780381"/>
            <a:ext cx="6210300" cy="4486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Walki uliczne we Lwowie trwały do 24 listopada 1918 r., kiedy to z odsieczą nadeszły regularne oddziały Wojska Polskiego. Wśród wielu poległych w walkach byli uczniowie i harcerze, najmłodszy z nich liczył zaledwie 9 lat. Nazwano ich </a:t>
            </a:r>
            <a:r>
              <a:rPr lang="pl-PL" dirty="0" smtClean="0"/>
              <a:t>„Orlętami Lwowskimi”..</a:t>
            </a:r>
            <a:endParaRPr lang="pl-PL" dirty="0"/>
          </a:p>
          <a:p>
            <a:r>
              <a:rPr lang="pl-PL" dirty="0"/>
              <a:t>Za tą wierność Lwów został odznaczony Krzyżem „VIRTUTI MILITARI” i </a:t>
            </a:r>
            <a:r>
              <a:rPr lang="pl-PL" dirty="0" smtClean="0"/>
              <a:t>zmieniono  herb gdzie </a:t>
            </a:r>
            <a:r>
              <a:rPr lang="pl-PL" dirty="0"/>
              <a:t>jest umieszczony </a:t>
            </a:r>
            <a:r>
              <a:rPr lang="pl-PL" dirty="0" smtClean="0"/>
              <a:t>napis </a:t>
            </a:r>
            <a:r>
              <a:rPr lang="pl-PL" dirty="0"/>
              <a:t>„SEMPER </a:t>
            </a:r>
            <a:r>
              <a:rPr lang="pl-PL" dirty="0" smtClean="0"/>
              <a:t>FIDELIS” </a:t>
            </a:r>
            <a:r>
              <a:rPr lang="pl-PL" dirty="0"/>
              <a:t>(Zawsze wierny)</a:t>
            </a:r>
            <a:endParaRPr lang="uk-UA" dirty="0"/>
          </a:p>
        </p:txBody>
      </p:sp>
      <p:pic>
        <p:nvPicPr>
          <p:cNvPr id="6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695123"/>
            <a:ext cx="2453556" cy="34206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68" y="4023559"/>
            <a:ext cx="2080482" cy="21220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" y="-13695"/>
            <a:ext cx="13716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52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5700" y="344883"/>
            <a:ext cx="10515600" cy="1325563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bg2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Nasza Drużyna</a:t>
            </a:r>
            <a:endParaRPr lang="uk-UA" dirty="0">
              <a:solidFill>
                <a:schemeClr val="bg2"/>
              </a:solidFill>
              <a:cs typeface="FrankRuehl" panose="020E0503060101010101" pitchFamily="34" charset="-79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2600" y="1925241"/>
            <a:ext cx="10515600" cy="5172076"/>
          </a:xfrm>
        </p:spPr>
        <p:txBody>
          <a:bodyPr>
            <a:noAutofit/>
          </a:bodyPr>
          <a:lstStyle/>
          <a:p>
            <a:r>
              <a:rPr lang="pl-PL" sz="3200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1 - pierwsza (ponoć faktycznie to była pierwsza drużyna harcerzy )</a:t>
            </a:r>
            <a:br>
              <a:rPr lang="pl-PL" sz="3200" dirty="0" smtClean="0">
                <a:latin typeface="FrankRuehl" panose="020E0503060101010101" pitchFamily="34" charset="-79"/>
                <a:cs typeface="FrankRuehl" panose="020E0503060101010101" pitchFamily="34" charset="-79"/>
              </a:rPr>
            </a:br>
            <a:r>
              <a:rPr lang="pl-PL" sz="3200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L - lwowska (drużyna z miasta Lwów)</a:t>
            </a:r>
            <a:br>
              <a:rPr lang="pl-PL" sz="3200" dirty="0" smtClean="0">
                <a:latin typeface="FrankRuehl" panose="020E0503060101010101" pitchFamily="34" charset="-79"/>
                <a:cs typeface="FrankRuehl" panose="020E0503060101010101" pitchFamily="34" charset="-79"/>
              </a:rPr>
            </a:br>
            <a:r>
              <a:rPr lang="pl-PL" sz="3200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M - męska ( stare przedwojenne nazewnictwo drużyny )</a:t>
            </a:r>
            <a:br>
              <a:rPr lang="pl-PL" sz="3200" dirty="0" smtClean="0">
                <a:latin typeface="FrankRuehl" panose="020E0503060101010101" pitchFamily="34" charset="-79"/>
                <a:cs typeface="FrankRuehl" panose="020E0503060101010101" pitchFamily="34" charset="-79"/>
              </a:rPr>
            </a:br>
            <a:r>
              <a:rPr lang="pl-PL" sz="3200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D - drużyna ( nie zastęp  )</a:t>
            </a:r>
            <a:br>
              <a:rPr lang="pl-PL" sz="3200" dirty="0" smtClean="0">
                <a:latin typeface="FrankRuehl" panose="020E0503060101010101" pitchFamily="34" charset="-79"/>
                <a:cs typeface="FrankRuehl" panose="020E0503060101010101" pitchFamily="34" charset="-79"/>
              </a:rPr>
            </a:br>
            <a:r>
              <a:rPr lang="pl-PL" sz="3200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H - harcerzy ( nie harcerek )</a:t>
            </a:r>
          </a:p>
          <a:p>
            <a:pPr marL="0" indent="0">
              <a:buNone/>
            </a:pPr>
            <a:endParaRPr lang="pl-PL" sz="3200" dirty="0" smtClean="0"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pPr>
              <a:spcAft>
                <a:spcPts val="1600"/>
              </a:spcAft>
            </a:pPr>
            <a:r>
              <a:rPr lang="pl-PL" sz="3200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TROP - tropimy naszych przodków </a:t>
            </a:r>
            <a:br>
              <a:rPr lang="pl-PL" sz="3200" dirty="0" smtClean="0">
                <a:latin typeface="FrankRuehl" panose="020E0503060101010101" pitchFamily="34" charset="-79"/>
                <a:cs typeface="FrankRuehl" panose="020E0503060101010101" pitchFamily="34" charset="-79"/>
              </a:rPr>
            </a:br>
            <a:r>
              <a:rPr lang="pl-PL" sz="3200" dirty="0" smtClean="0">
                <a:latin typeface="FrankRuehl" panose="020E0503060101010101" pitchFamily="34" charset="-79"/>
                <a:cs typeface="FrankRuehl" panose="020E0503060101010101" pitchFamily="34" charset="-79"/>
              </a:rPr>
              <a:t>im. Andrzeja Małkowskiego - ponoć to on właśnie był w tej drużynie</a:t>
            </a:r>
            <a:endParaRPr lang="pl-PL" sz="3200" b="0" dirty="0" smtClean="0">
              <a:effectLst/>
              <a:latin typeface="FrankRuehl" panose="020E0503060101010101" pitchFamily="34" charset="-79"/>
              <a:cs typeface="FrankRuehl" panose="020E0503060101010101" pitchFamily="34" charset="-79"/>
            </a:endParaRPr>
          </a:p>
          <a:p>
            <a:pPr marL="0" indent="0">
              <a:buNone/>
            </a:pPr>
            <a:r>
              <a:rPr lang="pl-PL" sz="3200" dirty="0" smtClean="0"/>
              <a:t/>
            </a:r>
            <a:br>
              <a:rPr lang="pl-PL" sz="3200" dirty="0" smtClean="0"/>
            </a:br>
            <a:endParaRPr lang="uk-UA" sz="3200" dirty="0" smtClean="0"/>
          </a:p>
          <a:p>
            <a:pPr marL="0" indent="0">
              <a:buNone/>
            </a:pPr>
            <a:r>
              <a:rPr lang="pl-PL" sz="3200" dirty="0" smtClean="0">
                <a:solidFill>
                  <a:srgbClr val="ADADAD"/>
                </a:solidFill>
                <a:latin typeface="Arial" panose="020B0604020202020204" pitchFamily="34" charset="0"/>
              </a:rPr>
              <a:t/>
            </a:r>
            <a:br>
              <a:rPr lang="pl-PL" sz="3200" dirty="0" smtClean="0">
                <a:solidFill>
                  <a:srgbClr val="ADADAD"/>
                </a:solidFill>
                <a:latin typeface="Arial" panose="020B0604020202020204" pitchFamily="34" charset="0"/>
              </a:rPr>
            </a:br>
            <a:endParaRPr lang="uk-UA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0" y="4962525"/>
            <a:ext cx="1371600" cy="18954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29766"/>
            <a:ext cx="1371600" cy="18954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14414"/>
            <a:ext cx="8517636" cy="532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07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305" y="149225"/>
            <a:ext cx="10515600" cy="1325563"/>
          </a:xfrm>
        </p:spPr>
        <p:txBody>
          <a:bodyPr/>
          <a:lstStyle/>
          <a:p>
            <a:r>
              <a:rPr lang="pl-PL" dirty="0" smtClean="0">
                <a:solidFill>
                  <a:schemeClr val="bg2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Jak my działamy</a:t>
            </a:r>
            <a:r>
              <a:rPr lang="uk-UA" dirty="0" smtClean="0">
                <a:solidFill>
                  <a:schemeClr val="bg2"/>
                </a:solidFill>
                <a:cs typeface="FrankRuehl" panose="020E0503060101010101" pitchFamily="34" charset="-79"/>
              </a:rPr>
              <a:t>?</a:t>
            </a:r>
            <a:endParaRPr lang="uk-UA" dirty="0">
              <a:solidFill>
                <a:schemeClr val="bg2"/>
              </a:solidFill>
              <a:cs typeface="FrankRuehl" panose="020E0503060101010101" pitchFamily="34" charset="-79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800" y="1690688"/>
            <a:ext cx="5245100" cy="4351338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W każdą niedzielę mamy zbiórki w swojej stanicy.Tematy zbiórek są różne.Czasem bawimy się,czasem uczymy się.Uczestniczymy w różnych uroczystościach,takie jak: 1,11 listopada,3 maj i inne.Często organizujemy małe wędrówki.Ogólnie razem spędzamy fajnie czas.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4741862"/>
            <a:ext cx="1371600" cy="1895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05" y="151655"/>
            <a:ext cx="5802095" cy="32646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0" y="3560762"/>
            <a:ext cx="4151173" cy="311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76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400" y="0"/>
            <a:ext cx="10515600" cy="1325563"/>
          </a:xfrm>
        </p:spPr>
        <p:txBody>
          <a:bodyPr/>
          <a:lstStyle/>
          <a:p>
            <a:r>
              <a:rPr lang="pl-PL" dirty="0" smtClean="0">
                <a:solidFill>
                  <a:schemeClr val="bg2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Nasze obozy</a:t>
            </a:r>
            <a:endParaRPr lang="uk-UA" dirty="0">
              <a:solidFill>
                <a:schemeClr val="bg2"/>
              </a:solidFill>
              <a:cs typeface="FrankRuehl" panose="020E0503060101010101" pitchFamily="34" charset="-79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53" y="1265048"/>
            <a:ext cx="5047488" cy="3281978"/>
          </a:xfrm>
        </p:spPr>
      </p:pic>
      <p:sp>
        <p:nvSpPr>
          <p:cNvPr id="5" name="TextBox 4"/>
          <p:cNvSpPr txBox="1"/>
          <p:nvPr/>
        </p:nvSpPr>
        <p:spPr>
          <a:xfrm>
            <a:off x="1159256" y="4547026"/>
            <a:ext cx="254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2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obóz Quo VADIS 1997r</a:t>
            </a:r>
            <a:endParaRPr lang="uk-UA" sz="2400" dirty="0">
              <a:solidFill>
                <a:schemeClr val="bg2"/>
              </a:solidFill>
              <a:cs typeface="FrankRuehl" panose="020E0503060101010101" pitchFamily="34" charset="-79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371" y="3604343"/>
            <a:ext cx="5763995" cy="32432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11470" y="2755236"/>
            <a:ext cx="394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bg2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o</a:t>
            </a:r>
            <a:r>
              <a:rPr lang="pl-PL" sz="2800" dirty="0" smtClean="0">
                <a:solidFill>
                  <a:schemeClr val="bg2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bóz KAMELOT 2019r</a:t>
            </a:r>
            <a:endParaRPr lang="uk-UA" sz="2800" dirty="0">
              <a:solidFill>
                <a:schemeClr val="bg2"/>
              </a:solidFill>
              <a:cs typeface="FrankRuehl" panose="020E0503060101010101" pitchFamily="34" charset="-79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1500" y="158623"/>
            <a:ext cx="1371600" cy="18954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12" y="4962525"/>
            <a:ext cx="1371600" cy="18954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3" y="1651450"/>
            <a:ext cx="6157340" cy="34645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367" y="3016846"/>
            <a:ext cx="6293612" cy="35412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019" y="567564"/>
            <a:ext cx="4194881" cy="21866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79653" y="69723"/>
            <a:ext cx="3007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solidFill>
                  <a:schemeClr val="bg2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o</a:t>
            </a:r>
            <a:r>
              <a:rPr lang="pl-PL" sz="3200" dirty="0" smtClean="0">
                <a:solidFill>
                  <a:schemeClr val="bg2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bóz KRAJ 2018r</a:t>
            </a:r>
            <a:endParaRPr lang="uk-UA" sz="3200" dirty="0">
              <a:solidFill>
                <a:schemeClr val="bg2"/>
              </a:solidFill>
              <a:cs typeface="FrankRuehl" panose="020E050306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48676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332</Words>
  <Application>Microsoft Office PowerPoint</Application>
  <PresentationFormat>Panoramiczny</PresentationFormat>
  <Paragraphs>28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FrankRuehl</vt:lpstr>
      <vt:lpstr>Тема Office</vt:lpstr>
      <vt:lpstr>1LMDH „TROP”</vt:lpstr>
      <vt:lpstr>Co to jest Harcerstwo?</vt:lpstr>
      <vt:lpstr>Andrzej Małkowski</vt:lpstr>
      <vt:lpstr>Założenie pierwszych drużyn harcerskich</vt:lpstr>
      <vt:lpstr>Walka polsko-ukraińska o Lwów</vt:lpstr>
      <vt:lpstr>Zawsze wierny....</vt:lpstr>
      <vt:lpstr>Nasza Drużyna</vt:lpstr>
      <vt:lpstr>Jak my działamy?</vt:lpstr>
      <vt:lpstr>Nasze obozy</vt:lpstr>
      <vt:lpstr>Dziękujemy za uwagę!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Żaneta Kisiel</cp:lastModifiedBy>
  <cp:revision>22</cp:revision>
  <dcterms:created xsi:type="dcterms:W3CDTF">2020-02-17T11:07:52Z</dcterms:created>
  <dcterms:modified xsi:type="dcterms:W3CDTF">2020-07-09T13:59:00Z</dcterms:modified>
</cp:coreProperties>
</file>